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1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92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x="12192000" cy="6858000"/>
  <p:notesSz cx="6858000" cy="12192000"/>
  <p:embeddedFontLst>
    <p:embeddedFont>
      <p:font typeface="MiSans" panose="020B0604020202020204" charset="-122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30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12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759AE-6FEC-B520-0D67-3BBBEA391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8839D-A0A2-EF41-7C43-9A408E2D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B2C33A-0FB4-6495-D920-34186FE5E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47F6C-648A-B06D-695F-DDB856DBA5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30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A2740-C3E6-A2F2-FB7E-4C6D2D185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8DDE5-649B-56D2-B450-4E21CAACE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F0EE8-4C7D-5B9A-029C-597D0E6C78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EA025-2253-9686-BB3A-B0CF1CD4D8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5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447113" y="5812673"/>
            <a:ext cx="4720882" cy="4720707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8447113" y="5812673"/>
            <a:ext cx="4720882" cy="4720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35559" y="5812673"/>
            <a:ext cx="4720882" cy="4720707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5" name="Text 3"/>
          <p:cNvSpPr/>
          <p:nvPr/>
        </p:nvSpPr>
        <p:spPr>
          <a:xfrm>
            <a:off x="3735559" y="5812673"/>
            <a:ext cx="4720882" cy="4720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5995" y="5812673"/>
            <a:ext cx="4720882" cy="4720707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5995" y="5812673"/>
            <a:ext cx="4720882" cy="4720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447113" y="-3675380"/>
            <a:ext cx="4720882" cy="4720707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8447113" y="-3675380"/>
            <a:ext cx="4720882" cy="4720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735559" y="-3675380"/>
            <a:ext cx="4720882" cy="4720707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3735559" y="-3675380"/>
            <a:ext cx="4720882" cy="4720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-975995" y="-3675380"/>
            <a:ext cx="4720882" cy="4720707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-975995" y="-3675380"/>
            <a:ext cx="4720882" cy="4720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447113" y="1068646"/>
            <a:ext cx="4720882" cy="4720707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5" name="Text 13"/>
          <p:cNvSpPr/>
          <p:nvPr/>
        </p:nvSpPr>
        <p:spPr>
          <a:xfrm>
            <a:off x="8447113" y="1068646"/>
            <a:ext cx="4720882" cy="4720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735559" y="1068646"/>
            <a:ext cx="4720882" cy="4720707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7" name="Text 15"/>
          <p:cNvSpPr/>
          <p:nvPr/>
        </p:nvSpPr>
        <p:spPr>
          <a:xfrm>
            <a:off x="3735559" y="1068646"/>
            <a:ext cx="4720882" cy="4720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-975995" y="1068646"/>
            <a:ext cx="4720882" cy="4720707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9" name="Text 17"/>
          <p:cNvSpPr/>
          <p:nvPr/>
        </p:nvSpPr>
        <p:spPr>
          <a:xfrm>
            <a:off x="-975995" y="1068646"/>
            <a:ext cx="4720882" cy="4720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08088" y="2023745"/>
            <a:ext cx="9613900" cy="19265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54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分治法的威力</a:t>
            </a: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归并排序（下）与效率飞跃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112578" y="4387850"/>
            <a:ext cx="1902460" cy="2154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授课</a:t>
            </a:r>
            <a:r>
              <a:rPr 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人：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207443" y="4387850"/>
            <a:ext cx="2025015" cy="245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授课</a:t>
            </a:r>
            <a:r>
              <a:rPr lang="en-US" sz="14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日期</a:t>
            </a:r>
            <a:r>
              <a:rPr 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1647" y="2192933"/>
            <a:ext cx="1217238" cy="18716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 rot="10800000">
            <a:off x="9416057" y="3750251"/>
            <a:ext cx="1217238" cy="18716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130922" y="2853690"/>
            <a:ext cx="3894455" cy="838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merge_sort函数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237105" y="3520440"/>
            <a:ext cx="7681595" cy="1532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 err="1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输入：一个数组arr，输出：排序后的数组，递归终止条件：len</a:t>
            </a:r>
            <a:r>
              <a:rPr lang="en-US" sz="16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(arr) &lt;= 1，递归调用：将数组分成两半，分别排序，调用merge函数：合并两个有序数组。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156832" y="1917065"/>
            <a:ext cx="5842635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DCFB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递归分解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merge_sort函数代码精讲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235" y="514350"/>
            <a:ext cx="6305550" cy="554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Python实现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81235" y="1610360"/>
            <a:ext cx="8907780" cy="1027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代码展示</a:t>
            </a:r>
            <a:endParaRPr lang="en-US" sz="1600" dirty="0"/>
          </a:p>
        </p:txBody>
      </p:sp>
      <p:pic>
        <p:nvPicPr>
          <p:cNvPr id="5" name="Image 0" descr="https://kimi-img.moonshot.cn/pub/slides/slides_tmpl/image/25-05-30-16:21:01-d0smkrc75iks2gau3vc0.jpeg"/>
          <p:cNvPicPr>
            <a:picLocks noChangeAspect="1"/>
          </p:cNvPicPr>
          <p:nvPr/>
        </p:nvPicPr>
        <p:blipFill>
          <a:blip r:embed="rId3"/>
          <a:srcRect t="15044" b="20051"/>
          <a:stretch/>
        </p:blipFill>
        <p:spPr>
          <a:xfrm>
            <a:off x="-317" y="3466465"/>
            <a:ext cx="12192635" cy="33915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281B15-6037-BFF9-C5D0-D476E6006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335" y="1610360"/>
            <a:ext cx="7202916" cy="10509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F1F74-F904-E906-4DBF-C5DC6F129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F1D6D6F-1117-F3F4-210D-77B955532569}"/>
              </a:ext>
            </a:extLst>
          </p:cNvPr>
          <p:cNvSpPr/>
          <p:nvPr/>
        </p:nvSpPr>
        <p:spPr>
          <a:xfrm>
            <a:off x="881235" y="514350"/>
            <a:ext cx="6305550" cy="554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Python实现</a:t>
            </a:r>
            <a:endParaRPr lang="en-US" sz="16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739BC63-E23D-6778-A62B-82A3784A6345}"/>
              </a:ext>
            </a:extLst>
          </p:cNvPr>
          <p:cNvSpPr/>
          <p:nvPr/>
        </p:nvSpPr>
        <p:spPr>
          <a:xfrm>
            <a:off x="881235" y="1610360"/>
            <a:ext cx="8907780" cy="1027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MiSans" pitchFamily="34" charset="0"/>
                <a:ea typeface="MiSans" pitchFamily="34" charset="-122"/>
                <a:cs typeface="MiSans" pitchFamily="34" charset="-120"/>
              </a:rPr>
              <a:t>代码展示</a:t>
            </a:r>
            <a:endParaRPr lang="en-US" sz="1600" dirty="0"/>
          </a:p>
        </p:txBody>
      </p:sp>
      <p:pic>
        <p:nvPicPr>
          <p:cNvPr id="5" name="Image 0" descr="https://kimi-img.moonshot.cn/pub/slides/slides_tmpl/image/25-05-30-16:21:01-d0smkrc75iks2gau3vc0.jpeg">
            <a:extLst>
              <a:ext uri="{FF2B5EF4-FFF2-40B4-BE49-F238E27FC236}">
                <a16:creationId xmlns:a16="http://schemas.microsoft.com/office/drawing/2014/main" id="{DF76917A-54B2-5E8E-FFA9-F231DBEAFD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044" b="20051"/>
          <a:stretch/>
        </p:blipFill>
        <p:spPr>
          <a:xfrm>
            <a:off x="-317" y="3466465"/>
            <a:ext cx="12192635" cy="33915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BF8C26-95F1-B6B6-6364-3A1EA47B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5895"/>
          <a:stretch>
            <a:fillRect/>
          </a:stretch>
        </p:blipFill>
        <p:spPr>
          <a:xfrm>
            <a:off x="2947306" y="2188857"/>
            <a:ext cx="6297387" cy="269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87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空间复杂度分析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0-16:21:05-d0smksc75iks2gau3vh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065" y="2945130"/>
            <a:ext cx="5349240" cy="333438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0-16:21:05-d0smksc75iks2gau3vh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" y="2945130"/>
            <a:ext cx="5349240" cy="33343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5310" y="732155"/>
            <a:ext cx="6472555" cy="554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空间复杂度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575310" y="1986280"/>
            <a:ext cx="10926445" cy="29379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每次合并需要一个大小为n的临时数组，递归调用栈的深度为log₂n，总空间复杂度为O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(n)。</a:t>
            </a:r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575310" y="1562735"/>
            <a:ext cx="10776585" cy="3095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空间复杂度O(n)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算法效率革命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0-16:21:10-d0smktk75iks2gau3vj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103" y="127000"/>
            <a:ext cx="7448551" cy="49276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0-16:21:04-d0smks475iks2gau3vd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743438" y="-306388"/>
            <a:ext cx="4338956" cy="4752341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0-16:21:04-d0smks475iks2gau3vd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198" y="2140267"/>
            <a:ext cx="4338956" cy="4752341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5-30-16:21:15-d0smkus75iks2gau3vkg.jpeg"/>
          <p:cNvPicPr>
            <a:picLocks noChangeAspect="1"/>
          </p:cNvPicPr>
          <p:nvPr/>
        </p:nvPicPr>
        <p:blipFill>
          <a:blip r:embed="rId5"/>
          <a:srcRect l="8038" t="12855" b="10906"/>
          <a:stretch/>
        </p:blipFill>
        <p:spPr>
          <a:xfrm>
            <a:off x="-5080" y="-4445"/>
            <a:ext cx="5558790" cy="6913245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>
            <a:off x="5520690" y="-51435"/>
            <a:ext cx="3383915" cy="6928485"/>
          </a:xfrm>
          <a:prstGeom prst="rect">
            <a:avLst/>
          </a:prstGeom>
          <a:solidFill>
            <a:srgbClr val="77AD6F"/>
          </a:solidFill>
          <a:ln/>
        </p:spPr>
      </p:sp>
      <p:sp>
        <p:nvSpPr>
          <p:cNvPr id="7" name="Text 1"/>
          <p:cNvSpPr/>
          <p:nvPr/>
        </p:nvSpPr>
        <p:spPr>
          <a:xfrm>
            <a:off x="5520690" y="-51435"/>
            <a:ext cx="3383915" cy="6928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 rot="16200000">
            <a:off x="7098348" y="1765300"/>
            <a:ext cx="6875780" cy="3311525"/>
          </a:xfrm>
          <a:prstGeom prst="rect">
            <a:avLst/>
          </a:prstGeom>
          <a:solidFill>
            <a:srgbClr val="D2E7D6"/>
          </a:solidFill>
          <a:ln/>
        </p:spPr>
      </p:sp>
      <p:sp>
        <p:nvSpPr>
          <p:cNvPr id="9" name="Text 3"/>
          <p:cNvSpPr/>
          <p:nvPr/>
        </p:nvSpPr>
        <p:spPr>
          <a:xfrm rot="16200000">
            <a:off x="7098348" y="1765300"/>
            <a:ext cx="6875780" cy="331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4" descr="https://kimi-img.moonshot.cn/pub/slides/slides_tmpl/image/25-05-30-16:21:10-d0smktk75iks2gau3vj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103" y="0"/>
            <a:ext cx="7448551" cy="49276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880735" y="1061085"/>
            <a:ext cx="2748280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2400" dirty="0">
                <a:solidFill>
                  <a:srgbClr val="D2E7D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时间复杂度对比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5880734" y="3466464"/>
            <a:ext cx="2664462" cy="12540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O(n²)：选择排序、插入排序、冒泡排序，O(n log n)：归并排序，通过递归树分析理解归并排序的效率优势。</a:t>
            </a:r>
            <a:endParaRPr lang="en-US" dirty="0"/>
          </a:p>
        </p:txBody>
      </p:sp>
      <p:sp>
        <p:nvSpPr>
          <p:cNvPr id="13" name="Text 6"/>
          <p:cNvSpPr/>
          <p:nvPr/>
        </p:nvSpPr>
        <p:spPr>
          <a:xfrm>
            <a:off x="661670" y="1061085"/>
            <a:ext cx="4478655" cy="2112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时间复杂度对比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9145270" y="1061085"/>
            <a:ext cx="2748280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24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递归树分析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9145268" y="3466464"/>
            <a:ext cx="2664462" cy="61388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层数：log₂n，每层工作量：n，总工作量：n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log₂n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递归树可视化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6720000">
            <a:off x="-1047115" y="1469390"/>
            <a:ext cx="14217015" cy="14217015"/>
          </a:xfrm>
          <a:prstGeom prst="chord">
            <a:avLst/>
          </a:prstGeom>
          <a:solidFill>
            <a:srgbClr val="77AD6F"/>
          </a:solidFill>
          <a:ln w="6350">
            <a:gradFill flip="none" rotWithShape="1">
              <a:gsLst>
                <a:gs pos="0">
                  <a:srgbClr val="FFFFFF"/>
                </a:gs>
                <a:gs pos="57000">
                  <a:srgbClr val="F8FBF8"/>
                </a:gs>
                <a:gs pos="74000">
                  <a:srgbClr val="D5F35D"/>
                </a:gs>
                <a:gs pos="100000">
                  <a:srgbClr val="CAE562"/>
                </a:gs>
              </a:gsLst>
              <a:path path="circle">
                <a:fillToRect l="50000" t="50000" r="50000" b="50000"/>
              </a:path>
            </a:gradFill>
            <a:prstDash val="solid"/>
          </a:ln>
        </p:spPr>
      </p:sp>
      <p:sp>
        <p:nvSpPr>
          <p:cNvPr id="3" name="Text 1"/>
          <p:cNvSpPr/>
          <p:nvPr/>
        </p:nvSpPr>
        <p:spPr>
          <a:xfrm rot="6720000">
            <a:off x="-1047115" y="1469390"/>
            <a:ext cx="14217015" cy="14217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97150" y="4489450"/>
            <a:ext cx="6998335" cy="1528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展示归并排序的递归树，每一层的数组大小逐渐减半，每一层的合并操作总工作量为n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180080" y="2779395"/>
            <a:ext cx="5833110" cy="1195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D2E7D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动画演示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457065" y="3841750"/>
            <a:ext cx="3278505" cy="841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递归树展示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41070" y="624840"/>
            <a:ext cx="4953000" cy="9232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41070" y="624840"/>
            <a:ext cx="4953000" cy="9232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5400" dirty="0">
                <a:solidFill>
                  <a:srgbClr val="D2E7D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41070" y="1301750"/>
            <a:ext cx="10367010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2E7D6">
                    <a:alpha val="54902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124325" y="1468755"/>
            <a:ext cx="2569454" cy="2569718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6" name="Text 4"/>
          <p:cNvSpPr/>
          <p:nvPr/>
        </p:nvSpPr>
        <p:spPr>
          <a:xfrm>
            <a:off x="4124325" y="1468755"/>
            <a:ext cx="2569454" cy="25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192864" y="2693446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</a:t>
            </a:r>
            <a:r>
              <a:rPr lang="zh-CN" alt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信息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192864" y="1941469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776534" y="1468755"/>
            <a:ext cx="2569454" cy="2569718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0" name="Text 8"/>
          <p:cNvSpPr/>
          <p:nvPr/>
        </p:nvSpPr>
        <p:spPr>
          <a:xfrm>
            <a:off x="6776534" y="1468755"/>
            <a:ext cx="2569454" cy="25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845073" y="2693446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学习目标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845073" y="1941469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428743" y="1468755"/>
            <a:ext cx="2569454" cy="2569718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4" name="Text 12"/>
          <p:cNvSpPr/>
          <p:nvPr/>
        </p:nvSpPr>
        <p:spPr>
          <a:xfrm>
            <a:off x="9428743" y="1468755"/>
            <a:ext cx="2569454" cy="25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497282" y="2693446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归并排序完整实现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497282" y="1941469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63365" y="4087495"/>
            <a:ext cx="2569454" cy="2569718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8" name="Text 16"/>
          <p:cNvSpPr/>
          <p:nvPr/>
        </p:nvSpPr>
        <p:spPr>
          <a:xfrm>
            <a:off x="4063365" y="4087495"/>
            <a:ext cx="2569454" cy="25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131904" y="5312186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merge_sort函数代码精讲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131904" y="4560209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715574" y="4087495"/>
            <a:ext cx="2569454" cy="2569718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22" name="Text 20"/>
          <p:cNvSpPr/>
          <p:nvPr/>
        </p:nvSpPr>
        <p:spPr>
          <a:xfrm>
            <a:off x="6715574" y="4087495"/>
            <a:ext cx="2569454" cy="25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784113" y="5312186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空间复杂度分析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784113" y="4560209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9367783" y="4087495"/>
            <a:ext cx="2569454" cy="2569718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26" name="Text 24"/>
          <p:cNvSpPr/>
          <p:nvPr/>
        </p:nvSpPr>
        <p:spPr>
          <a:xfrm>
            <a:off x="9367783" y="4087495"/>
            <a:ext cx="2569454" cy="25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436322" y="5312186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算法效率革命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436322" y="4560209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124325" y="-1149985"/>
            <a:ext cx="2569455" cy="2569718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0" name="Text 28"/>
          <p:cNvSpPr/>
          <p:nvPr/>
        </p:nvSpPr>
        <p:spPr>
          <a:xfrm>
            <a:off x="4124325" y="-1149985"/>
            <a:ext cx="2569455" cy="25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776534" y="-1149985"/>
            <a:ext cx="2568947" cy="2569210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2" name="Text 30"/>
          <p:cNvSpPr/>
          <p:nvPr/>
        </p:nvSpPr>
        <p:spPr>
          <a:xfrm>
            <a:off x="6776534" y="-1149985"/>
            <a:ext cx="2568947" cy="256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428743" y="-1149985"/>
            <a:ext cx="2569455" cy="2569718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4" name="Text 32"/>
          <p:cNvSpPr/>
          <p:nvPr/>
        </p:nvSpPr>
        <p:spPr>
          <a:xfrm>
            <a:off x="9428743" y="-1149985"/>
            <a:ext cx="2569455" cy="25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810" y="5017770"/>
            <a:ext cx="1859280" cy="1859280"/>
          </a:xfrm>
          <a:prstGeom prst="ellipse">
            <a:avLst/>
          </a:prstGeom>
          <a:solidFill>
            <a:srgbClr val="4D9059"/>
          </a:solidFill>
          <a:ln/>
        </p:spPr>
      </p:sp>
      <p:sp>
        <p:nvSpPr>
          <p:cNvPr id="36" name="Text 34"/>
          <p:cNvSpPr/>
          <p:nvPr/>
        </p:nvSpPr>
        <p:spPr>
          <a:xfrm>
            <a:off x="3810" y="5017770"/>
            <a:ext cx="1859280" cy="1859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-21590" y="3112770"/>
            <a:ext cx="1859280" cy="1859280"/>
          </a:xfrm>
          <a:prstGeom prst="ellipse">
            <a:avLst/>
          </a:prstGeom>
          <a:solidFill>
            <a:srgbClr val="4D9059"/>
          </a:solidFill>
          <a:ln/>
        </p:spPr>
      </p:sp>
      <p:sp>
        <p:nvSpPr>
          <p:cNvPr id="38" name="Text 36"/>
          <p:cNvSpPr/>
          <p:nvPr/>
        </p:nvSpPr>
        <p:spPr>
          <a:xfrm>
            <a:off x="-21590" y="3112770"/>
            <a:ext cx="1859280" cy="1859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934210" y="5017770"/>
            <a:ext cx="1859280" cy="1859280"/>
          </a:xfrm>
          <a:prstGeom prst="ellipse">
            <a:avLst/>
          </a:prstGeom>
          <a:solidFill>
            <a:srgbClr val="4D9059"/>
          </a:solidFill>
          <a:ln/>
        </p:spPr>
      </p:sp>
      <p:sp>
        <p:nvSpPr>
          <p:cNvPr id="40" name="Text 38"/>
          <p:cNvSpPr/>
          <p:nvPr/>
        </p:nvSpPr>
        <p:spPr>
          <a:xfrm>
            <a:off x="1934210" y="5017770"/>
            <a:ext cx="1859280" cy="1859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949450" y="2335530"/>
            <a:ext cx="1859280" cy="1859280"/>
          </a:xfrm>
          <a:prstGeom prst="ellipse">
            <a:avLst/>
          </a:prstGeom>
          <a:solidFill>
            <a:srgbClr val="4D9059"/>
          </a:solidFill>
          <a:ln/>
        </p:spPr>
      </p:sp>
      <p:sp>
        <p:nvSpPr>
          <p:cNvPr id="42" name="Text 40"/>
          <p:cNvSpPr/>
          <p:nvPr/>
        </p:nvSpPr>
        <p:spPr>
          <a:xfrm>
            <a:off x="1949450" y="2335530"/>
            <a:ext cx="1859280" cy="1859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实验演示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0-16:21:08-d0smkt475iks2gau3v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36" y="1568047"/>
            <a:ext cx="33872" cy="2188633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0-16:21:08-d0smkt475iks2gau3v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33" y="4085639"/>
            <a:ext cx="33872" cy="2188633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0-16:21:09-d0smktc75iks2gau3vj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0" y="1890395"/>
            <a:ext cx="5606417" cy="4384041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51510" y="546100"/>
            <a:ext cx="8781415" cy="554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实验目标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862965" y="1733550"/>
            <a:ext cx="4627245" cy="1121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对比效率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862965" y="2192020"/>
            <a:ext cx="4294505" cy="1594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对比归并排序与O(n²)排序算法（如插入排序）的效率，生成10000个随机数，使用归并排序和插入排序分别对数组排序，使用time模块计时。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862965" y="4192270"/>
            <a:ext cx="4627245" cy="1121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代码示例</a:t>
            </a:r>
            <a:endParaRPr lang="en-US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1ADF52D-941D-BFC1-1BBE-357C8873F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440" y="4696990"/>
            <a:ext cx="2945654" cy="1499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BD0FE-620D-7740-92AC-074D99F06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0-16:21:08-d0smkt475iks2gau3vi0.png">
            <a:extLst>
              <a:ext uri="{FF2B5EF4-FFF2-40B4-BE49-F238E27FC236}">
                <a16:creationId xmlns:a16="http://schemas.microsoft.com/office/drawing/2014/main" id="{B01962EE-CD1C-F68D-AD51-FB1CC51AB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36" y="1568047"/>
            <a:ext cx="33872" cy="2188633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0-16:21:08-d0smkt475iks2gau3vi0.png">
            <a:extLst>
              <a:ext uri="{FF2B5EF4-FFF2-40B4-BE49-F238E27FC236}">
                <a16:creationId xmlns:a16="http://schemas.microsoft.com/office/drawing/2014/main" id="{FA72F541-2AF0-6744-AE34-EA71A41B5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33" y="4085639"/>
            <a:ext cx="33872" cy="2188633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5-30-16:21:09-d0smktc75iks2gau3vj0.png">
            <a:extLst>
              <a:ext uri="{FF2B5EF4-FFF2-40B4-BE49-F238E27FC236}">
                <a16:creationId xmlns:a16="http://schemas.microsoft.com/office/drawing/2014/main" id="{956E802A-336D-D3F1-2D41-C211BBA5D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0" y="1890395"/>
            <a:ext cx="5606417" cy="4384041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169F07DB-DB30-7FA6-C010-EA88A220EFCA}"/>
              </a:ext>
            </a:extLst>
          </p:cNvPr>
          <p:cNvSpPr/>
          <p:nvPr/>
        </p:nvSpPr>
        <p:spPr>
          <a:xfrm>
            <a:off x="651510" y="546100"/>
            <a:ext cx="8781415" cy="554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实验目标</a:t>
            </a:r>
            <a:endParaRPr lang="en-US" sz="16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B96C8188-7BDC-DDEA-E554-0F7996E2B021}"/>
              </a:ext>
            </a:extLst>
          </p:cNvPr>
          <p:cNvSpPr/>
          <p:nvPr/>
        </p:nvSpPr>
        <p:spPr>
          <a:xfrm>
            <a:off x="862965" y="1733550"/>
            <a:ext cx="4627245" cy="1121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对比效率</a:t>
            </a:r>
            <a:endParaRPr lang="en-US" sz="16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00C71C0A-6EFD-DE6D-2134-696458323970}"/>
              </a:ext>
            </a:extLst>
          </p:cNvPr>
          <p:cNvSpPr/>
          <p:nvPr/>
        </p:nvSpPr>
        <p:spPr>
          <a:xfrm>
            <a:off x="862965" y="2192020"/>
            <a:ext cx="4294505" cy="1594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对比归并排序与O(n²)排序算法（如插入排序）的效率，生成10000个随机数，使用归并排序和插入排序分别对数组排序，使用time模块计时。</a:t>
            </a:r>
            <a:endParaRPr lang="en-US" sz="16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14AD69DA-710F-9FA4-F3FD-5F78728B68A6}"/>
              </a:ext>
            </a:extLst>
          </p:cNvPr>
          <p:cNvSpPr/>
          <p:nvPr/>
        </p:nvSpPr>
        <p:spPr>
          <a:xfrm>
            <a:off x="862965" y="4192270"/>
            <a:ext cx="4627245" cy="1121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代码示例</a:t>
            </a:r>
            <a:endParaRPr lang="en-US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77DCAE9-7F9E-CED3-5897-EA26A8A97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458" y="1130223"/>
            <a:ext cx="9031083" cy="459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13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实验结果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0-16:21:08-d0smkt475iks2gau3vig.png"/>
          <p:cNvPicPr>
            <a:picLocks noChangeAspect="1"/>
          </p:cNvPicPr>
          <p:nvPr/>
        </p:nvPicPr>
        <p:blipFill>
          <a:blip r:embed="rId3"/>
          <a:srcRect b="10274"/>
          <a:stretch/>
        </p:blipFill>
        <p:spPr>
          <a:xfrm>
            <a:off x="1343660" y="0"/>
            <a:ext cx="11675745" cy="68700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8630" y="661670"/>
            <a:ext cx="7503160" cy="554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展示结果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68630" y="4566285"/>
            <a:ext cx="5709285" cy="162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归并排序耗时：约0.02秒，插入排序耗时：约5秒，归并排序在大数据量下效率远高于O(n²)排序算法。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468630" y="4009390"/>
            <a:ext cx="5267960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实验结果</a:t>
            </a:r>
            <a:endParaRPr lang="en-US" sz="1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836ECF-0685-81BD-8CB9-FB9356CD5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458" y="2584450"/>
            <a:ext cx="9031083" cy="3521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为什么归并排序是O(n log n)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0-16:21:04-d0smks475iks2gau3vd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98" y="2140267"/>
            <a:ext cx="4338956" cy="47523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10800000">
            <a:off x="4872208" y="4040941"/>
            <a:ext cx="1217236" cy="18716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5-30-16:21:01-d0smkrc75iks2gau3vc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683" y="463550"/>
            <a:ext cx="495363" cy="2032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9390" y="800612"/>
            <a:ext cx="756883" cy="18716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236345" y="3275965"/>
            <a:ext cx="4601845" cy="743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递归树分析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236345" y="3816985"/>
            <a:ext cx="4257675" cy="1798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每次分解：数组大小减半，递归深度：log₂n，每层合并：总工作量为n，总工作量：n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log₂n，归并排序是稳定的排序算法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1236345" y="1628775"/>
            <a:ext cx="5020945" cy="159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递归树分析</a:t>
            </a:r>
            <a:endParaRPr lang="en-US" sz="1600" dirty="0"/>
          </a:p>
        </p:txBody>
      </p:sp>
      <p:pic>
        <p:nvPicPr>
          <p:cNvPr id="9" name="Image 2" descr="https://kimi-img.moonshot.cn/pub/slides/slides_tmpl/image/25-05-30-16:21:02-d0smkrk75iks2gau3vd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164" y="857250"/>
            <a:ext cx="3039214" cy="3038833"/>
          </a:xfrm>
          <a:prstGeom prst="rect">
            <a:avLst/>
          </a:prstGeom>
        </p:spPr>
      </p:pic>
      <p:pic>
        <p:nvPicPr>
          <p:cNvPr id="10" name="Image 3" descr="https://kimi-img.moonshot.cn/pub/slides/slides_tmpl/image/25-05-30-16:21:04-d0smks475iks2gau3ve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7508" y="4186436"/>
            <a:ext cx="2049521" cy="2049265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5-30-16:21:04-d0smks475iks2gau3vg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3290" y="1494788"/>
            <a:ext cx="3404235" cy="3862074"/>
          </a:xfrm>
          <a:prstGeom prst="rect">
            <a:avLst/>
          </a:prstGeom>
        </p:spPr>
      </p:pic>
      <p:pic>
        <p:nvPicPr>
          <p:cNvPr id="12" name="Image 5" descr="https://kimi-img.moonshot.cn/pub/slides/slides_tmpl/image/25-05-30-16:21:04-d0smks475iks2gau3ve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49752" y="4641850"/>
            <a:ext cx="152420" cy="15240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6673296" y="746553"/>
            <a:ext cx="5051668" cy="273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4" name="Shape 6"/>
          <p:cNvSpPr/>
          <p:nvPr/>
        </p:nvSpPr>
        <p:spPr>
          <a:xfrm>
            <a:off x="10955654" y="4546600"/>
            <a:ext cx="590963" cy="342901"/>
          </a:xfrm>
          <a:prstGeom prst="roundRect">
            <a:avLst>
              <a:gd name="adj" fmla="val 37333"/>
            </a:avLst>
          </a:prstGeom>
          <a:solidFill>
            <a:srgbClr val="151515"/>
          </a:solidFill>
          <a:ln/>
        </p:spPr>
      </p:sp>
      <p:sp>
        <p:nvSpPr>
          <p:cNvPr id="15" name="Text 7"/>
          <p:cNvSpPr/>
          <p:nvPr/>
        </p:nvSpPr>
        <p:spPr>
          <a:xfrm>
            <a:off x="10955654" y="4546600"/>
            <a:ext cx="590963" cy="342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6" name="Image 6" descr="https://kimi-img.moonshot.cn/pub/slides/slides_tmpl/image/25-05-30-16:21:04-d0smks475iks2gau3vf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8385" y="4652645"/>
            <a:ext cx="152401" cy="152400"/>
          </a:xfrm>
          <a:prstGeom prst="rect">
            <a:avLst/>
          </a:prstGeom>
        </p:spPr>
      </p:pic>
      <p:pic>
        <p:nvPicPr>
          <p:cNvPr id="17" name="Image 7" descr="https://kimi-img.moonshot.cn/pub/slides/slides_tmpl/image/25-05-30-16:21:04-d0smks475iks2gau3vf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08385" y="4652645"/>
            <a:ext cx="152401" cy="152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课堂练习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680" y="1124585"/>
            <a:ext cx="6637655" cy="162306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练习1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457065" y="2061210"/>
            <a:ext cx="3399155" cy="4831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2E7D6"/>
          </a:solidFill>
          <a:ln/>
        </p:spPr>
      </p:sp>
      <p:sp>
        <p:nvSpPr>
          <p:cNvPr id="4" name="Text 2"/>
          <p:cNvSpPr/>
          <p:nvPr/>
        </p:nvSpPr>
        <p:spPr>
          <a:xfrm>
            <a:off x="4457065" y="2061210"/>
            <a:ext cx="3399155" cy="4831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10800000">
            <a:off x="8328660" y="-50165"/>
            <a:ext cx="3399155" cy="604837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7AD6F"/>
          </a:solidFill>
          <a:ln/>
        </p:spPr>
      </p:sp>
      <p:sp>
        <p:nvSpPr>
          <p:cNvPr id="6" name="Text 4"/>
          <p:cNvSpPr/>
          <p:nvPr/>
        </p:nvSpPr>
        <p:spPr>
          <a:xfrm rot="10800000">
            <a:off x="8328660" y="-50165"/>
            <a:ext cx="3399155" cy="6048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651875" y="1197610"/>
            <a:ext cx="2700655" cy="13716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2400" dirty="0">
                <a:solidFill>
                  <a:srgbClr val="D2E7D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解释复杂度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652191" y="2277109"/>
            <a:ext cx="2845437" cy="1026307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练习2：解释为什么归并排序是O(n log n)，从递归树的角度分析。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733925" y="2939415"/>
            <a:ext cx="2700655" cy="13716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24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补全代码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691697" y="4018916"/>
            <a:ext cx="2845437" cy="706219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练习1：补全递归框架代码，完整实现归并排序。</a:t>
            </a: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2280285" y="3283585"/>
            <a:ext cx="1219835" cy="12198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2" name="Text 10"/>
          <p:cNvSpPr/>
          <p:nvPr/>
        </p:nvSpPr>
        <p:spPr>
          <a:xfrm>
            <a:off x="2280285" y="3283585"/>
            <a:ext cx="1219835" cy="1219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21285" y="4197985"/>
            <a:ext cx="1778635" cy="1778635"/>
          </a:xfrm>
          <a:prstGeom prst="ellipse">
            <a:avLst/>
          </a:prstGeom>
          <a:solidFill>
            <a:srgbClr val="77AD6F"/>
          </a:solidFill>
          <a:ln/>
        </p:spPr>
      </p:sp>
      <p:sp>
        <p:nvSpPr>
          <p:cNvPr id="14" name="Text 12"/>
          <p:cNvSpPr/>
          <p:nvPr/>
        </p:nvSpPr>
        <p:spPr>
          <a:xfrm>
            <a:off x="121285" y="4197985"/>
            <a:ext cx="1778635" cy="177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661285" y="5264785"/>
            <a:ext cx="737235" cy="737235"/>
          </a:xfrm>
          <a:prstGeom prst="ellipse">
            <a:avLst/>
          </a:prstGeom>
          <a:solidFill>
            <a:srgbClr val="77AD6F"/>
          </a:solidFill>
          <a:ln/>
        </p:spPr>
      </p:sp>
      <p:sp>
        <p:nvSpPr>
          <p:cNvPr id="16" name="Text 14"/>
          <p:cNvSpPr/>
          <p:nvPr/>
        </p:nvSpPr>
        <p:spPr>
          <a:xfrm>
            <a:off x="2661285" y="5264785"/>
            <a:ext cx="737235" cy="73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实战演练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41070" y="624840"/>
            <a:ext cx="4953000" cy="9232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41070" y="624840"/>
            <a:ext cx="4953000" cy="9232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5400" dirty="0">
                <a:solidFill>
                  <a:srgbClr val="D2E7D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41070" y="1301750"/>
            <a:ext cx="10367010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2E7D6">
                    <a:alpha val="54902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124325" y="1468755"/>
            <a:ext cx="2569454" cy="2569718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6" name="Text 4"/>
          <p:cNvSpPr/>
          <p:nvPr/>
        </p:nvSpPr>
        <p:spPr>
          <a:xfrm>
            <a:off x="4124325" y="1468755"/>
            <a:ext cx="2569454" cy="25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192864" y="2693446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递归树可视化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192864" y="1941469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776534" y="1468755"/>
            <a:ext cx="2569454" cy="2569718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0" name="Text 8"/>
          <p:cNvSpPr/>
          <p:nvPr/>
        </p:nvSpPr>
        <p:spPr>
          <a:xfrm>
            <a:off x="6776534" y="1468755"/>
            <a:ext cx="2569454" cy="25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845073" y="2693446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实验演示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845073" y="1941469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428743" y="1468755"/>
            <a:ext cx="2569454" cy="2569718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4" name="Text 12"/>
          <p:cNvSpPr/>
          <p:nvPr/>
        </p:nvSpPr>
        <p:spPr>
          <a:xfrm>
            <a:off x="9428743" y="1468755"/>
            <a:ext cx="2569454" cy="25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497282" y="2693446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实验结果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497282" y="1941469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63365" y="4087495"/>
            <a:ext cx="2569454" cy="2569718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8" name="Text 16"/>
          <p:cNvSpPr/>
          <p:nvPr/>
        </p:nvSpPr>
        <p:spPr>
          <a:xfrm>
            <a:off x="4063365" y="4087495"/>
            <a:ext cx="2569454" cy="25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131904" y="5312186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为什么归并排序是O(n log n)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131904" y="4560209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715574" y="4087495"/>
            <a:ext cx="2569454" cy="2569718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22" name="Text 20"/>
          <p:cNvSpPr/>
          <p:nvPr/>
        </p:nvSpPr>
        <p:spPr>
          <a:xfrm>
            <a:off x="6715574" y="4087495"/>
            <a:ext cx="2569454" cy="25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784113" y="5312186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课堂练习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784113" y="4560209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9367783" y="4087495"/>
            <a:ext cx="2569454" cy="2569718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26" name="Text 24"/>
          <p:cNvSpPr/>
          <p:nvPr/>
        </p:nvSpPr>
        <p:spPr>
          <a:xfrm>
            <a:off x="9367783" y="4087495"/>
            <a:ext cx="2569454" cy="25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436322" y="5312186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实战演练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436322" y="4560209"/>
            <a:ext cx="2431869" cy="84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124325" y="-1149985"/>
            <a:ext cx="2569455" cy="2569718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0" name="Text 28"/>
          <p:cNvSpPr/>
          <p:nvPr/>
        </p:nvSpPr>
        <p:spPr>
          <a:xfrm>
            <a:off x="4124325" y="-1149985"/>
            <a:ext cx="2569455" cy="25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776534" y="-1149985"/>
            <a:ext cx="2568947" cy="2569210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2" name="Text 30"/>
          <p:cNvSpPr/>
          <p:nvPr/>
        </p:nvSpPr>
        <p:spPr>
          <a:xfrm>
            <a:off x="6776534" y="-1149985"/>
            <a:ext cx="2568947" cy="256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428743" y="-1149985"/>
            <a:ext cx="2569455" cy="2569718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4" name="Text 32"/>
          <p:cNvSpPr/>
          <p:nvPr/>
        </p:nvSpPr>
        <p:spPr>
          <a:xfrm>
            <a:off x="9428743" y="-1149985"/>
            <a:ext cx="2569455" cy="256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810" y="5017770"/>
            <a:ext cx="1859280" cy="1859280"/>
          </a:xfrm>
          <a:prstGeom prst="ellipse">
            <a:avLst/>
          </a:prstGeom>
          <a:solidFill>
            <a:srgbClr val="4D9059"/>
          </a:solidFill>
          <a:ln/>
        </p:spPr>
      </p:sp>
      <p:sp>
        <p:nvSpPr>
          <p:cNvPr id="36" name="Text 34"/>
          <p:cNvSpPr/>
          <p:nvPr/>
        </p:nvSpPr>
        <p:spPr>
          <a:xfrm>
            <a:off x="3810" y="5017770"/>
            <a:ext cx="1859280" cy="1859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-21590" y="3112770"/>
            <a:ext cx="1859280" cy="1859280"/>
          </a:xfrm>
          <a:prstGeom prst="ellipse">
            <a:avLst/>
          </a:prstGeom>
          <a:solidFill>
            <a:srgbClr val="4D9059"/>
          </a:solidFill>
          <a:ln/>
        </p:spPr>
      </p:sp>
      <p:sp>
        <p:nvSpPr>
          <p:cNvPr id="38" name="Text 36"/>
          <p:cNvSpPr/>
          <p:nvPr/>
        </p:nvSpPr>
        <p:spPr>
          <a:xfrm>
            <a:off x="-21590" y="3112770"/>
            <a:ext cx="1859280" cy="1859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934210" y="5017770"/>
            <a:ext cx="1859280" cy="1859280"/>
          </a:xfrm>
          <a:prstGeom prst="ellipse">
            <a:avLst/>
          </a:prstGeom>
          <a:solidFill>
            <a:srgbClr val="4D9059"/>
          </a:solidFill>
          <a:ln/>
        </p:spPr>
      </p:sp>
      <p:sp>
        <p:nvSpPr>
          <p:cNvPr id="40" name="Text 38"/>
          <p:cNvSpPr/>
          <p:nvPr/>
        </p:nvSpPr>
        <p:spPr>
          <a:xfrm>
            <a:off x="1934210" y="5017770"/>
            <a:ext cx="1859280" cy="1859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949450" y="2335530"/>
            <a:ext cx="1859280" cy="1859280"/>
          </a:xfrm>
          <a:prstGeom prst="ellipse">
            <a:avLst/>
          </a:prstGeom>
          <a:solidFill>
            <a:srgbClr val="4D9059"/>
          </a:solidFill>
          <a:ln/>
        </p:spPr>
      </p:sp>
      <p:sp>
        <p:nvSpPr>
          <p:cNvPr id="42" name="Text 40"/>
          <p:cNvSpPr/>
          <p:nvPr/>
        </p:nvSpPr>
        <p:spPr>
          <a:xfrm>
            <a:off x="1949450" y="2335530"/>
            <a:ext cx="1859280" cy="1859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0-16:21:22-d0sml0k75iks2gau3vlg.png"/>
          <p:cNvPicPr>
            <a:picLocks noChangeAspect="1"/>
          </p:cNvPicPr>
          <p:nvPr/>
        </p:nvPicPr>
        <p:blipFill>
          <a:blip r:embed="rId3">
            <a:alphaModFix amt="40000"/>
          </a:blip>
          <a:srcRect t="3057" b="4200"/>
          <a:stretch/>
        </p:blipFill>
        <p:spPr>
          <a:xfrm>
            <a:off x="-24130" y="-17145"/>
            <a:ext cx="10607675" cy="68573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6200000">
            <a:off x="7599680" y="1743075"/>
            <a:ext cx="2173605" cy="70510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7AD6F"/>
          </a:solidFill>
          <a:ln/>
        </p:spPr>
      </p:sp>
      <p:sp>
        <p:nvSpPr>
          <p:cNvPr id="4" name="Text 1"/>
          <p:cNvSpPr/>
          <p:nvPr/>
        </p:nvSpPr>
        <p:spPr>
          <a:xfrm rot="16200000">
            <a:off x="7599680" y="1743075"/>
            <a:ext cx="2173605" cy="705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16200000">
            <a:off x="7599680" y="-665480"/>
            <a:ext cx="2173605" cy="70510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2E7D6"/>
          </a:solidFill>
          <a:ln/>
        </p:spPr>
      </p:sp>
      <p:sp>
        <p:nvSpPr>
          <p:cNvPr id="6" name="Text 3"/>
          <p:cNvSpPr/>
          <p:nvPr/>
        </p:nvSpPr>
        <p:spPr>
          <a:xfrm rot="16200000">
            <a:off x="7599680" y="-665480"/>
            <a:ext cx="2173605" cy="705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5780" y="1026160"/>
            <a:ext cx="5837555" cy="181419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在线IDE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501765" y="1973580"/>
            <a:ext cx="4886325" cy="116268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补全代码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501765" y="2485390"/>
            <a:ext cx="5083175" cy="141541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提供一个模板代码，让学员补全merge_sort函数，通过实战演练提升学员的编程能力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6501765" y="4373880"/>
            <a:ext cx="4886325" cy="116268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D2E7D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测试用例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501765" y="4885690"/>
            <a:ext cx="5083175" cy="141541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assert merge_sort([5, 2, 9, 1, 5, 6]) == [1, 2, 5, 5, 6, 9]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归并排序的优化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13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235" y="514350"/>
            <a:ext cx="6305550" cy="554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优化方向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898009" y="2177415"/>
            <a:ext cx="10412756" cy="2315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使用迭代（非递归）实现归并排序，应用在链表排序中，外部排序（磁盘文件排序），下节课将深入探讨这些优化。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881235" y="1610360"/>
            <a:ext cx="8907780" cy="1027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优化方向</a:t>
            </a:r>
            <a:endParaRPr lang="en-US" sz="1600" dirty="0"/>
          </a:p>
        </p:txBody>
      </p:sp>
      <p:pic>
        <p:nvPicPr>
          <p:cNvPr id="5" name="Image 0" descr="https://kimi-img.moonshot.cn/pub/slides/slides_tmpl/image/25-05-30-16:21:01-d0smkrc75iks2gau3vc0.jpeg"/>
          <p:cNvPicPr>
            <a:picLocks noChangeAspect="1"/>
          </p:cNvPicPr>
          <p:nvPr/>
        </p:nvPicPr>
        <p:blipFill>
          <a:blip r:embed="rId3"/>
          <a:srcRect t="15044" b="20051"/>
          <a:stretch/>
        </p:blipFill>
        <p:spPr>
          <a:xfrm>
            <a:off x="-317" y="3466465"/>
            <a:ext cx="12192635" cy="3391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小结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14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0-16:21:08-d0smkt475iks2gau3vig.png"/>
          <p:cNvPicPr>
            <a:picLocks noChangeAspect="1"/>
          </p:cNvPicPr>
          <p:nvPr/>
        </p:nvPicPr>
        <p:blipFill>
          <a:blip r:embed="rId3"/>
          <a:srcRect b="10274"/>
          <a:stretch/>
        </p:blipFill>
        <p:spPr>
          <a:xfrm>
            <a:off x="1343660" y="0"/>
            <a:ext cx="11675745" cy="68700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8630" y="661670"/>
            <a:ext cx="7503160" cy="554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68630" y="4566285"/>
            <a:ext cx="5709285" cy="162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完整实现归并排序，理解时间复杂度O(n log n)的意义，掌握空间复杂度O(n)的分析方法，通过实验对比归并排序与O(n²)排序算法的效率。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468630" y="4009390"/>
            <a:ext cx="5267960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课程总结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Q&amp;A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0-16:21:15-d0smkus75iks2gau3vl0.jpeg"/>
          <p:cNvPicPr>
            <a:picLocks noChangeAspect="1"/>
          </p:cNvPicPr>
          <p:nvPr/>
        </p:nvPicPr>
        <p:blipFill>
          <a:blip r:embed="rId3"/>
          <a:srcRect l="5154" t="29209" r="7828" b="29886"/>
          <a:stretch/>
        </p:blipFill>
        <p:spPr>
          <a:xfrm>
            <a:off x="11430" y="0"/>
            <a:ext cx="12169140" cy="2451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495" y="2637155"/>
            <a:ext cx="3931920" cy="228155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32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提问环节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823460" y="2708275"/>
            <a:ext cx="1739900" cy="171704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提问环节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042150" y="2719071"/>
            <a:ext cx="4482466" cy="386131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鼓励学员提问，解答学员疑问。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4823460" y="4584065"/>
            <a:ext cx="1739900" cy="171704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课后作业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042150" y="4594860"/>
            <a:ext cx="4482466" cy="706219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实现归并排序的迭代版本，对比归并排序与快速排序的效率。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-478790" y="4550410"/>
            <a:ext cx="2926080" cy="2926080"/>
          </a:xfrm>
          <a:prstGeom prst="ellipse">
            <a:avLst/>
          </a:prstGeom>
          <a:solidFill>
            <a:srgbClr val="77AD6F"/>
          </a:solidFill>
          <a:ln w="12700">
            <a:solidFill>
              <a:srgbClr val="77AD6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-478790" y="4550410"/>
            <a:ext cx="2926080" cy="2926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680335" y="4721860"/>
            <a:ext cx="671830" cy="671830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8"/>
          <p:cNvSpPr/>
          <p:nvPr/>
        </p:nvSpPr>
        <p:spPr>
          <a:xfrm>
            <a:off x="2680335" y="4721860"/>
            <a:ext cx="671830" cy="671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447113" y="5812673"/>
            <a:ext cx="4720882" cy="4720707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8447113" y="5812673"/>
            <a:ext cx="4720882" cy="4720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35559" y="5812673"/>
            <a:ext cx="4720882" cy="4720707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5" name="Text 3"/>
          <p:cNvSpPr/>
          <p:nvPr/>
        </p:nvSpPr>
        <p:spPr>
          <a:xfrm>
            <a:off x="3735559" y="5812673"/>
            <a:ext cx="4720882" cy="4720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5995" y="5812673"/>
            <a:ext cx="4720882" cy="4720707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5995" y="5812673"/>
            <a:ext cx="4720882" cy="4720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447113" y="-3675380"/>
            <a:ext cx="4720882" cy="4720707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8447113" y="-3675380"/>
            <a:ext cx="4720882" cy="4720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735559" y="-3675380"/>
            <a:ext cx="4720882" cy="4720707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3735559" y="-3675380"/>
            <a:ext cx="4720882" cy="4720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-975995" y="-3675380"/>
            <a:ext cx="4720882" cy="4720707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-975995" y="-3675380"/>
            <a:ext cx="4720882" cy="4720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447113" y="1068646"/>
            <a:ext cx="4720882" cy="4720707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5" name="Text 13"/>
          <p:cNvSpPr/>
          <p:nvPr/>
        </p:nvSpPr>
        <p:spPr>
          <a:xfrm>
            <a:off x="8447113" y="1068646"/>
            <a:ext cx="4720882" cy="4720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735559" y="1068646"/>
            <a:ext cx="4720882" cy="4720707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7" name="Text 15"/>
          <p:cNvSpPr/>
          <p:nvPr/>
        </p:nvSpPr>
        <p:spPr>
          <a:xfrm>
            <a:off x="3735559" y="1068646"/>
            <a:ext cx="4720882" cy="4720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-975995" y="1068646"/>
            <a:ext cx="4720882" cy="4720707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9" name="Text 17"/>
          <p:cNvSpPr/>
          <p:nvPr/>
        </p:nvSpPr>
        <p:spPr>
          <a:xfrm>
            <a:off x="-975995" y="1068646"/>
            <a:ext cx="4720882" cy="4720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2338070" y="2258695"/>
            <a:ext cx="7515860" cy="14827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感谢观看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112578" y="4387850"/>
            <a:ext cx="1902460" cy="2154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授课</a:t>
            </a:r>
            <a:r>
              <a:rPr 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人：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207443" y="4387850"/>
            <a:ext cx="2025015" cy="245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授课</a:t>
            </a:r>
            <a:r>
              <a:rPr lang="en-US" sz="14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日期</a:t>
            </a:r>
            <a:r>
              <a:rPr 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31260" y="624840"/>
            <a:ext cx="4953000" cy="9232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3731260" y="624840"/>
            <a:ext cx="4953000" cy="9232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b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dirty="0">
                <a:solidFill>
                  <a:srgbClr val="D2E7D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41070" y="1301750"/>
            <a:ext cx="10367010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2E7D6">
                    <a:alpha val="54902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77850" y="1945640"/>
            <a:ext cx="3213735" cy="3213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6" name="Text 4"/>
          <p:cNvSpPr/>
          <p:nvPr/>
        </p:nvSpPr>
        <p:spPr>
          <a:xfrm>
            <a:off x="577850" y="1945640"/>
            <a:ext cx="3213735" cy="3213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63575" y="3477260"/>
            <a:ext cx="3041650" cy="1054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归并排序的优化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63575" y="2536825"/>
            <a:ext cx="3041650" cy="1054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13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489450" y="1945640"/>
            <a:ext cx="3213735" cy="3213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0" name="Text 8"/>
          <p:cNvSpPr/>
          <p:nvPr/>
        </p:nvSpPr>
        <p:spPr>
          <a:xfrm>
            <a:off x="4489450" y="1945640"/>
            <a:ext cx="3213735" cy="3213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575175" y="3477260"/>
            <a:ext cx="3041650" cy="1054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小结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575175" y="2536825"/>
            <a:ext cx="3041650" cy="1054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14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401050" y="1945640"/>
            <a:ext cx="3213735" cy="3213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4" name="Text 12"/>
          <p:cNvSpPr/>
          <p:nvPr/>
        </p:nvSpPr>
        <p:spPr>
          <a:xfrm>
            <a:off x="8401050" y="1945640"/>
            <a:ext cx="3213735" cy="3213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486775" y="3477260"/>
            <a:ext cx="3041650" cy="1054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Q&amp;A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486775" y="2536825"/>
            <a:ext cx="3041650" cy="1054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377950" y="4561205"/>
            <a:ext cx="3213735" cy="3213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8" name="Text 16"/>
          <p:cNvSpPr/>
          <p:nvPr/>
        </p:nvSpPr>
        <p:spPr>
          <a:xfrm>
            <a:off x="-1377950" y="4561205"/>
            <a:ext cx="3213735" cy="3213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2533650" y="4561205"/>
            <a:ext cx="3213100" cy="3213100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20" name="Text 18"/>
          <p:cNvSpPr/>
          <p:nvPr/>
        </p:nvSpPr>
        <p:spPr>
          <a:xfrm>
            <a:off x="2533650" y="4561205"/>
            <a:ext cx="3213100" cy="321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445250" y="4561205"/>
            <a:ext cx="3213735" cy="3213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22" name="Text 20"/>
          <p:cNvSpPr/>
          <p:nvPr/>
        </p:nvSpPr>
        <p:spPr>
          <a:xfrm>
            <a:off x="6445250" y="4561205"/>
            <a:ext cx="3213735" cy="3213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0367645" y="4561205"/>
            <a:ext cx="3213735" cy="3213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24" name="Text 22"/>
          <p:cNvSpPr/>
          <p:nvPr/>
        </p:nvSpPr>
        <p:spPr>
          <a:xfrm>
            <a:off x="10367645" y="4561205"/>
            <a:ext cx="3213735" cy="3213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</a:t>
            </a:r>
            <a:r>
              <a:rPr lang="zh-CN" alt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信息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0-16:21:04-d0smks475iks2gau3vgg.jpeg"/>
          <p:cNvPicPr>
            <a:picLocks noChangeAspect="1"/>
          </p:cNvPicPr>
          <p:nvPr/>
        </p:nvPicPr>
        <p:blipFill>
          <a:blip r:embed="rId3"/>
          <a:srcRect l="5449" t="5704" r="281" b="8217"/>
          <a:stretch/>
        </p:blipFill>
        <p:spPr>
          <a:xfrm>
            <a:off x="6605905" y="-26670"/>
            <a:ext cx="5682615" cy="69195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8040" y="3213100"/>
            <a:ext cx="6068060" cy="720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分治法的威力 </a:t>
            </a:r>
            <a:r>
              <a:rPr lang="en-US" altLang="zh-CN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归并排序（下）与效率飞跃</a:t>
            </a:r>
          </a:p>
        </p:txBody>
      </p:sp>
      <p:sp>
        <p:nvSpPr>
          <p:cNvPr id="4" name="Text 1"/>
          <p:cNvSpPr/>
          <p:nvPr/>
        </p:nvSpPr>
        <p:spPr>
          <a:xfrm>
            <a:off x="828040" y="1494790"/>
            <a:ext cx="5266690" cy="1680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课程信息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28040" y="3933825"/>
            <a:ext cx="4448810" cy="196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课程可能比较难，请认真学习</a:t>
            </a:r>
            <a:endParaRPr lang="en-US" sz="1400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en-US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实现完整归并排序，理解O</a:t>
            </a: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(n log n)</a:t>
            </a:r>
            <a:r>
              <a:rPr lang="en-US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的意义</a:t>
            </a:r>
            <a:endParaRPr lang="en-US" sz="1600" dirty="0"/>
          </a:p>
          <a:p>
            <a:pPr marL="0" indent="0" algn="just">
              <a:lnSpc>
                <a:spcPct val="130000"/>
              </a:lnSpc>
              <a:buNone/>
            </a:pPr>
            <a:r>
              <a:rPr lang="en-US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讲师</a:t>
            </a: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endParaRPr lang="en-US" sz="1600" dirty="0"/>
          </a:p>
          <a:p>
            <a:pPr marL="0" indent="0" algn="just">
              <a:lnSpc>
                <a:spcPct val="130000"/>
              </a:lnSpc>
              <a:buNone/>
            </a:pPr>
            <a:r>
              <a:rPr lang="en-US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日期</a:t>
            </a: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学习目标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5-30-16:21:04-d0smks475iks2gau3vd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563" y="2159393"/>
            <a:ext cx="4338958" cy="4752344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5-30-16:21:10-d0smktk75iks2gau3vj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132" y="13109"/>
            <a:ext cx="2901666" cy="1919603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rot="16200000">
            <a:off x="5532754" y="-27941"/>
            <a:ext cx="6896737" cy="6896736"/>
          </a:xfrm>
          <a:custGeom>
            <a:avLst/>
            <a:gdLst/>
            <a:ahLst/>
            <a:cxnLst/>
            <a:rect l="l" t="t" r="r" b="b"/>
            <a:pathLst>
              <a:path w="6896737" h="6896736">
                <a:moveTo>
                  <a:pt x="0" y="1379347"/>
                </a:moveTo>
                <a:lnTo>
                  <a:pt x="6896737" y="0"/>
                </a:lnTo>
                <a:lnTo>
                  <a:pt x="6896737" y="6896736"/>
                </a:lnTo>
                <a:lnTo>
                  <a:pt x="0" y="6896736"/>
                </a:lnTo>
                <a:close/>
              </a:path>
            </a:pathLst>
          </a:custGeom>
          <a:solidFill>
            <a:srgbClr val="D2E7D6"/>
          </a:solidFill>
          <a:ln/>
        </p:spPr>
      </p:sp>
      <p:sp>
        <p:nvSpPr>
          <p:cNvPr id="5" name="Text 1"/>
          <p:cNvSpPr/>
          <p:nvPr/>
        </p:nvSpPr>
        <p:spPr>
          <a:xfrm rot="16200000">
            <a:off x="5532754" y="-27941"/>
            <a:ext cx="6896737" cy="6896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887729" y="478154"/>
            <a:ext cx="4473578" cy="554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D2E7D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学习目标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889635" y="1786255"/>
            <a:ext cx="4906645" cy="3746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D2E7D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完整实现归并排序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889000" y="4160520"/>
            <a:ext cx="4970780" cy="3746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D2E7D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理解时间复杂度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889633" y="2332989"/>
            <a:ext cx="3862073" cy="61388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完整实现归并排序算法，掌握递归分解与合并的完整流程。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889633" y="4763770"/>
            <a:ext cx="3832228" cy="61388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理解归并排序的时间复杂度O(n log n)及其意义，通过递归树分析理解效率优势。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6536055" y="1845310"/>
            <a:ext cx="4984750" cy="3746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掌握空间复杂度分析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6572250" y="4121785"/>
            <a:ext cx="4971415" cy="3746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实验对比效率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632063" y="2294253"/>
            <a:ext cx="3862071" cy="61388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掌握空间复杂度O(n)的分析方法，理解归并排序的空间开销。</a:t>
            </a:r>
            <a:endParaRPr lang="en-US" dirty="0"/>
          </a:p>
        </p:txBody>
      </p:sp>
      <p:sp>
        <p:nvSpPr>
          <p:cNvPr id="14" name="Text 10"/>
          <p:cNvSpPr/>
          <p:nvPr/>
        </p:nvSpPr>
        <p:spPr>
          <a:xfrm>
            <a:off x="7713343" y="4725034"/>
            <a:ext cx="3832227" cy="61388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通过实验对比归并排序与O(n²)排序算法的效率，直观感受算法性能差异。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7AD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2015" y="726440"/>
            <a:ext cx="5753602" cy="5753602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3" name="Text 1"/>
          <p:cNvSpPr/>
          <p:nvPr/>
        </p:nvSpPr>
        <p:spPr>
          <a:xfrm>
            <a:off x="3422015" y="726440"/>
            <a:ext cx="5753602" cy="575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5490" y="3468524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归并排序完整实现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75490" y="1609773"/>
            <a:ext cx="5445515" cy="18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77AD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97028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7" name="Text 5"/>
          <p:cNvSpPr/>
          <p:nvPr/>
        </p:nvSpPr>
        <p:spPr>
          <a:xfrm>
            <a:off x="-97028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97028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9" name="Text 7"/>
          <p:cNvSpPr/>
          <p:nvPr/>
        </p:nvSpPr>
        <p:spPr>
          <a:xfrm>
            <a:off x="-97028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19920" y="-133223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1" name="Text 9"/>
          <p:cNvSpPr/>
          <p:nvPr/>
        </p:nvSpPr>
        <p:spPr>
          <a:xfrm>
            <a:off x="9519920" y="-133223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19920" y="4128770"/>
            <a:ext cx="4229735" cy="4229735"/>
          </a:xfrm>
          <a:prstGeom prst="ellipse">
            <a:avLst/>
          </a:prstGeom>
          <a:solidFill>
            <a:srgbClr val="D2E7D6"/>
          </a:solidFill>
          <a:ln/>
        </p:spPr>
      </p:sp>
      <p:sp>
        <p:nvSpPr>
          <p:cNvPr id="13" name="Text 11"/>
          <p:cNvSpPr/>
          <p:nvPr/>
        </p:nvSpPr>
        <p:spPr>
          <a:xfrm>
            <a:off x="9519920" y="4128770"/>
            <a:ext cx="4229735" cy="422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77AD6F"/>
      </a:accent1>
      <a:accent2>
        <a:srgbClr val="D2E7D6"/>
      </a:accent2>
      <a:accent3>
        <a:srgbClr val="000000"/>
      </a:accent3>
      <a:accent4>
        <a:srgbClr val="0094DB"/>
      </a:accent4>
      <a:accent5>
        <a:srgbClr val="ADDDFE"/>
      </a:accent5>
      <a:accent6>
        <a:srgbClr val="007CC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553</Words>
  <Application>Microsoft Office PowerPoint</Application>
  <PresentationFormat>宽屏</PresentationFormat>
  <Paragraphs>184</Paragraphs>
  <Slides>37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0" baseType="lpstr">
      <vt:lpstr>MiSans</vt:lpstr>
      <vt:lpstr>Arial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Zitai Wang</cp:lastModifiedBy>
  <cp:revision>4</cp:revision>
  <dcterms:created xsi:type="dcterms:W3CDTF">2025-08-10T06:41:17Z</dcterms:created>
  <dcterms:modified xsi:type="dcterms:W3CDTF">2025-08-10T06:53:25Z</dcterms:modified>
</cp:coreProperties>
</file>